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2"/>
  </p:notesMasterIdLst>
  <p:handoutMasterIdLst>
    <p:handoutMasterId r:id="rId13"/>
  </p:handoutMasterIdLst>
  <p:sldIdLst>
    <p:sldId id="256" r:id="rId6"/>
    <p:sldId id="258" r:id="rId7"/>
    <p:sldId id="261" r:id="rId8"/>
    <p:sldId id="263" r:id="rId9"/>
    <p:sldId id="262" r:id="rId10"/>
    <p:sldId id="257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74" d="100"/>
          <a:sy n="74" d="100"/>
        </p:scale>
        <p:origin x="16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Proposed work plan - Livestock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905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Augustine Ayantunde</a:t>
            </a:r>
          </a:p>
          <a:p>
            <a:r>
              <a:rPr lang="en-US" dirty="0" smtClean="0">
                <a:latin typeface="+mn-lt"/>
              </a:rPr>
              <a:t>ILRI</a:t>
            </a:r>
          </a:p>
          <a:p>
            <a:r>
              <a:rPr lang="en-US" dirty="0" smtClean="0">
                <a:latin typeface="+mn-lt"/>
              </a:rPr>
              <a:t>Review and Planning Meeting,</a:t>
            </a:r>
          </a:p>
          <a:p>
            <a:r>
              <a:rPr lang="en-US" dirty="0" smtClean="0">
                <a:latin typeface="+mn-lt"/>
              </a:rPr>
              <a:t> June 2018, Accra, Ghana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008348"/>
              </p:ext>
            </p:extLst>
          </p:nvPr>
        </p:nvGraphicFramePr>
        <p:xfrm>
          <a:off x="381001" y="1371600"/>
          <a:ext cx="8534399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790">
                  <a:extLst>
                    <a:ext uri="{9D8B030D-6E8A-4147-A177-3AD203B41FA5}">
                      <a16:colId xmlns:a16="http://schemas.microsoft.com/office/drawing/2014/main" xmlns="" val="646009280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xmlns="" val="1650091306"/>
                    </a:ext>
                  </a:extLst>
                </a:gridCol>
                <a:gridCol w="2931794">
                  <a:extLst>
                    <a:ext uri="{9D8B030D-6E8A-4147-A177-3AD203B41FA5}">
                      <a16:colId xmlns:a16="http://schemas.microsoft.com/office/drawing/2014/main" xmlns="" val="100015059"/>
                    </a:ext>
                  </a:extLst>
                </a:gridCol>
                <a:gridCol w="188596">
                  <a:extLst>
                    <a:ext uri="{9D8B030D-6E8A-4147-A177-3AD203B41FA5}">
                      <a16:colId xmlns:a16="http://schemas.microsoft.com/office/drawing/2014/main" xmlns="" val="456250825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xmlns="" val="1587143714"/>
                    </a:ext>
                  </a:extLst>
                </a:gridCol>
              </a:tblGrid>
              <a:tr h="312109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 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 1.2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no.1.1.2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Efficient feed utilization through improved feed troughs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Northern, Upper</a:t>
                      </a:r>
                      <a:r>
                        <a:rPr lang="en-US" sz="1200" b="1" baseline="0" dirty="0" smtClean="0"/>
                        <a:t> East and Upper West regions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October 2018 – February 2019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Report of the testing and evaluation</a:t>
                      </a:r>
                      <a:r>
                        <a:rPr lang="en-US" sz="1200" baseline="0" dirty="0" smtClean="0"/>
                        <a:t> of the improved feed troughs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Training report on improved feed troughs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Productivity – Quantity</a:t>
                      </a:r>
                      <a:r>
                        <a:rPr lang="en-US" sz="1200" baseline="0" dirty="0" smtClean="0"/>
                        <a:t> of feed saved from waste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Environment</a:t>
                      </a:r>
                      <a:r>
                        <a:rPr lang="en-US" sz="1200" baseline="0" dirty="0" smtClean="0"/>
                        <a:t> – Quantity of manure produced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Economic – Cost and benefit of improved feed troughs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smtClean="0"/>
                        <a:t>Social – number of farmers trained in improved</a:t>
                      </a:r>
                      <a:r>
                        <a:rPr lang="en-US" sz="1200" baseline="0" dirty="0" smtClean="0"/>
                        <a:t> feed troughs </a:t>
                      </a:r>
                      <a:endParaRPr lang="en-US" sz="1200" dirty="0"/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ILRI – coordination of sub-activity, training in</a:t>
                      </a:r>
                      <a:r>
                        <a:rPr lang="en-US" sz="1200" baseline="0" dirty="0" smtClean="0"/>
                        <a:t> design of improved feed troughs and use</a:t>
                      </a:r>
                      <a:r>
                        <a:rPr lang="en-US" sz="1200" dirty="0" smtClean="0"/>
                        <a:t>, data analysis and final report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ARI – Training of farmers, data collection and entry and report of the training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Improved</a:t>
                      </a:r>
                      <a:r>
                        <a:rPr lang="en-US" sz="1200" baseline="0" dirty="0" smtClean="0"/>
                        <a:t> feed troughs will lead to efficient feed utilization which can enhance efficient nutrient cycling in mixed crop and livestock systems  through less feed waste, and more manure collection for cropping.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1963457"/>
                  </a:ext>
                </a:extLst>
              </a:tr>
              <a:tr h="479959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75,000 USD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646441"/>
              </p:ext>
            </p:extLst>
          </p:nvPr>
        </p:nvGraphicFramePr>
        <p:xfrm>
          <a:off x="304800" y="830269"/>
          <a:ext cx="8534399" cy="6027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790">
                  <a:extLst>
                    <a:ext uri="{9D8B030D-6E8A-4147-A177-3AD203B41FA5}">
                      <a16:colId xmlns:a16="http://schemas.microsoft.com/office/drawing/2014/main" xmlns="" val="646009280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xmlns="" val="1650091306"/>
                    </a:ext>
                  </a:extLst>
                </a:gridCol>
                <a:gridCol w="2931794">
                  <a:extLst>
                    <a:ext uri="{9D8B030D-6E8A-4147-A177-3AD203B41FA5}">
                      <a16:colId xmlns:a16="http://schemas.microsoft.com/office/drawing/2014/main" xmlns="" val="100015059"/>
                    </a:ext>
                  </a:extLst>
                </a:gridCol>
                <a:gridCol w="188596">
                  <a:extLst>
                    <a:ext uri="{9D8B030D-6E8A-4147-A177-3AD203B41FA5}">
                      <a16:colId xmlns:a16="http://schemas.microsoft.com/office/drawing/2014/main" xmlns="" val="456250825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xmlns="" val="1587143714"/>
                    </a:ext>
                  </a:extLst>
                </a:gridCol>
              </a:tblGrid>
              <a:tr h="312109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 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 1.2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no.1.1.2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Perceived effect of feed-health intervention for improved small ruminant production on household nutrition and gender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Northern, Upper</a:t>
                      </a:r>
                      <a:r>
                        <a:rPr lang="en-US" sz="1200" b="1" baseline="0" dirty="0" smtClean="0"/>
                        <a:t> East and Upper West regions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August – December 2018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Data on perceived effect of feed-health intervention on household nutrition and gender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Report of the survey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Human – Household</a:t>
                      </a:r>
                      <a:r>
                        <a:rPr lang="en-US" sz="1200" baseline="0" dirty="0" smtClean="0"/>
                        <a:t> dietary diversity score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Social – Gender equity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ILRI – coordination of sub-activity, design of survey instruments, data analysis and final report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ARI – Data collection and</a:t>
                      </a:r>
                      <a:r>
                        <a:rPr lang="en-US" sz="1200" baseline="0" dirty="0" smtClean="0"/>
                        <a:t> entry, and report of the survey </a:t>
                      </a:r>
                      <a:r>
                        <a:rPr lang="en-US" sz="1200" baseline="0" dirty="0" smtClean="0"/>
                        <a:t>administration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 smtClean="0"/>
                        <a:t>IITA Gender team – Design of survey instruments and data analysis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Small ruminants are an integral part</a:t>
                      </a:r>
                      <a:r>
                        <a:rPr lang="en-US" sz="1200" baseline="0" dirty="0" smtClean="0"/>
                        <a:t> of the farming systems in Northern Ghana. This sub-activity is to collect additional data on human and social domains so that we can assess the feed-health intervention based on the 5 domains of the sustainable intensification assessment framework.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1963457"/>
                  </a:ext>
                </a:extLst>
              </a:tr>
              <a:tr h="479959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35,000 USD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989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453685"/>
              </p:ext>
            </p:extLst>
          </p:nvPr>
        </p:nvGraphicFramePr>
        <p:xfrm>
          <a:off x="381000" y="1066800"/>
          <a:ext cx="8534399" cy="5260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790">
                  <a:extLst>
                    <a:ext uri="{9D8B030D-6E8A-4147-A177-3AD203B41FA5}">
                      <a16:colId xmlns:a16="http://schemas.microsoft.com/office/drawing/2014/main" xmlns="" val="646009280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xmlns="" val="1650091306"/>
                    </a:ext>
                  </a:extLst>
                </a:gridCol>
                <a:gridCol w="2931794">
                  <a:extLst>
                    <a:ext uri="{9D8B030D-6E8A-4147-A177-3AD203B41FA5}">
                      <a16:colId xmlns:a16="http://schemas.microsoft.com/office/drawing/2014/main" xmlns="" val="100015059"/>
                    </a:ext>
                  </a:extLst>
                </a:gridCol>
                <a:gridCol w="188596">
                  <a:extLst>
                    <a:ext uri="{9D8B030D-6E8A-4147-A177-3AD203B41FA5}">
                      <a16:colId xmlns:a16="http://schemas.microsoft.com/office/drawing/2014/main" xmlns="" val="456250825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xmlns="" val="1587143714"/>
                    </a:ext>
                  </a:extLst>
                </a:gridCol>
              </a:tblGrid>
              <a:tr h="312109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 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 1.2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no.1.1.2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Handbook Chapter</a:t>
                      </a:r>
                      <a:r>
                        <a:rPr lang="en-US" sz="1200" b="1" baseline="0" dirty="0" smtClean="0"/>
                        <a:t> on Livestock technologies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Northern, Upper</a:t>
                      </a:r>
                      <a:r>
                        <a:rPr lang="en-US" sz="1200" b="1" baseline="0" dirty="0" smtClean="0"/>
                        <a:t> East and Upper West regions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June – October 2018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Handbook</a:t>
                      </a:r>
                      <a:r>
                        <a:rPr lang="en-US" sz="1200" baseline="0" dirty="0" smtClean="0"/>
                        <a:t> chapter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Productivity – Animal performance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 smtClean="0"/>
                        <a:t>Economic – cost and benefit of technologies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ILRI – coordination of the handbook</a:t>
                      </a:r>
                      <a:r>
                        <a:rPr lang="en-US" sz="1200" baseline="0" dirty="0" smtClean="0"/>
                        <a:t> chapter on livestock technology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The chapter of the handbook on livestock</a:t>
                      </a:r>
                      <a:r>
                        <a:rPr lang="en-US" sz="1200" baseline="0" dirty="0" smtClean="0"/>
                        <a:t> technologies</a:t>
                      </a:r>
                      <a:r>
                        <a:rPr lang="en-US" sz="1200" dirty="0" smtClean="0"/>
                        <a:t> will provide a synthesis of different livestock technologies that have been tested and validated and are promising for scaling.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1963457"/>
                  </a:ext>
                </a:extLst>
              </a:tr>
              <a:tr h="479959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10,000 USD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929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465700"/>
              </p:ext>
            </p:extLst>
          </p:nvPr>
        </p:nvGraphicFramePr>
        <p:xfrm>
          <a:off x="381000" y="1066800"/>
          <a:ext cx="8534399" cy="588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790">
                  <a:extLst>
                    <a:ext uri="{9D8B030D-6E8A-4147-A177-3AD203B41FA5}">
                      <a16:colId xmlns:a16="http://schemas.microsoft.com/office/drawing/2014/main" xmlns="" val="646009280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xmlns="" val="1650091306"/>
                    </a:ext>
                  </a:extLst>
                </a:gridCol>
                <a:gridCol w="2931794">
                  <a:extLst>
                    <a:ext uri="{9D8B030D-6E8A-4147-A177-3AD203B41FA5}">
                      <a16:colId xmlns:a16="http://schemas.microsoft.com/office/drawing/2014/main" xmlns="" val="100015059"/>
                    </a:ext>
                  </a:extLst>
                </a:gridCol>
                <a:gridCol w="188596">
                  <a:extLst>
                    <a:ext uri="{9D8B030D-6E8A-4147-A177-3AD203B41FA5}">
                      <a16:colId xmlns:a16="http://schemas.microsoft.com/office/drawing/2014/main" xmlns="" val="456250825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xmlns="" val="1587143714"/>
                    </a:ext>
                  </a:extLst>
                </a:gridCol>
              </a:tblGrid>
              <a:tr h="312109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 2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 2.2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no.2.2.1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Building capacity of smallholder dairy value chain actors in milk processing and hygiene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Northern, Upper</a:t>
                      </a:r>
                      <a:r>
                        <a:rPr lang="en-US" sz="1200" b="1" baseline="0" dirty="0" smtClean="0"/>
                        <a:t> East and Upper West regions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August – December 2018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Training report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Producers and consumers perception</a:t>
                      </a:r>
                      <a:r>
                        <a:rPr lang="en-US" sz="1200" baseline="0" dirty="0" smtClean="0"/>
                        <a:t> of the quality of milk products, particularly </a:t>
                      </a:r>
                      <a:r>
                        <a:rPr lang="en-US" sz="1200" baseline="0" dirty="0" err="1" smtClean="0"/>
                        <a:t>wagashi</a:t>
                      </a:r>
                      <a:endParaRPr lang="en-US" sz="1200" baseline="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 smtClean="0"/>
                        <a:t>Benefit sharing by gender and role of milk products in household nutrition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Economic</a:t>
                      </a:r>
                      <a:r>
                        <a:rPr lang="en-US" sz="1200" baseline="0" dirty="0" smtClean="0"/>
                        <a:t> – Income from sale of milk products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Social – Gender equity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Human – Consumption of animal source food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ILRI – coordination of sub-activity, design of survey instruments, data analysis and final report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ARI – Data collection and</a:t>
                      </a:r>
                      <a:r>
                        <a:rPr lang="en-US" sz="1200" baseline="0" dirty="0" smtClean="0"/>
                        <a:t> entry, and report of the survey administration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Consumption of safe</a:t>
                      </a:r>
                      <a:r>
                        <a:rPr lang="en-US" sz="1200" baseline="0" dirty="0" smtClean="0"/>
                        <a:t> animal source food is essential for healthy household </a:t>
                      </a:r>
                      <a:r>
                        <a:rPr lang="en-US" sz="1200" baseline="0" dirty="0" err="1" smtClean="0"/>
                        <a:t>labour</a:t>
                      </a:r>
                      <a:r>
                        <a:rPr lang="en-US" sz="1200" baseline="0" dirty="0" smtClean="0"/>
                        <a:t> for cropping and livestock management activities. Building the  capacity of smallholder dairy value chain actors in milk processing and hygiene will contribute to better household nutrition and </a:t>
                      </a:r>
                      <a:r>
                        <a:rPr lang="en-US" sz="1200" baseline="0" dirty="0" err="1" smtClean="0"/>
                        <a:t>labour</a:t>
                      </a:r>
                      <a:r>
                        <a:rPr lang="en-US" sz="1200" baseline="0" dirty="0" smtClean="0"/>
                        <a:t> for farming activities.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1963457"/>
                  </a:ext>
                </a:extLst>
              </a:tr>
              <a:tr h="479959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smtClean="0"/>
                        <a:t>35,000 </a:t>
                      </a:r>
                      <a:r>
                        <a:rPr lang="en-US" sz="1200" dirty="0" smtClean="0"/>
                        <a:t>USD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44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elements/1.1/"/>
    <ds:schemaRef ds:uri="9f5e9607-a28b-487e-b093-da60e75ee109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279</TotalTime>
  <Words>746</Words>
  <Application>Microsoft Office PowerPoint</Application>
  <PresentationFormat>On-screen Show (4:3)</PresentationFormat>
  <Paragraphs>102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AA</cp:lastModifiedBy>
  <cp:revision>31</cp:revision>
  <cp:lastPrinted>2011-10-06T11:45:23Z</cp:lastPrinted>
  <dcterms:created xsi:type="dcterms:W3CDTF">2018-05-19T10:21:56Z</dcterms:created>
  <dcterms:modified xsi:type="dcterms:W3CDTF">2018-06-07T08:20:40Z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